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78" r:id="rId2"/>
    <p:sldId id="265" r:id="rId3"/>
    <p:sldId id="267" r:id="rId4"/>
    <p:sldId id="268" r:id="rId5"/>
    <p:sldId id="280" r:id="rId6"/>
    <p:sldId id="269" r:id="rId7"/>
    <p:sldId id="281" r:id="rId8"/>
    <p:sldId id="283" r:id="rId9"/>
    <p:sldId id="282" r:id="rId10"/>
    <p:sldId id="270" r:id="rId11"/>
    <p:sldId id="275" r:id="rId12"/>
    <p:sldId id="272" r:id="rId13"/>
    <p:sldId id="264" r:id="rId14"/>
    <p:sldId id="260" r:id="rId15"/>
    <p:sldId id="261" r:id="rId16"/>
    <p:sldId id="262" r:id="rId17"/>
    <p:sldId id="263" r:id="rId18"/>
    <p:sldId id="28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237" autoAdjust="0"/>
  </p:normalViewPr>
  <p:slideViewPr>
    <p:cSldViewPr>
      <p:cViewPr varScale="1">
        <p:scale>
          <a:sx n="86" d="100"/>
          <a:sy n="86" d="100"/>
        </p:scale>
        <p:origin x="-109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E982034-D59B-4C2E-B055-2390D63DFF1C}" type="datetimeFigureOut">
              <a:rPr lang="en-US" smtClean="0"/>
              <a:t>6/5/2015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356FA1F-89BE-4406-917B-8B795AD9C54F}" type="slidenum">
              <a:rPr lang="en-US" smtClean="0"/>
              <a:t>‹#›</a:t>
            </a:fld>
            <a:endParaRPr lang="en-US" dirty="0"/>
          </a:p>
        </p:txBody>
      </p:sp>
    </p:spTree>
    <p:extLst>
      <p:ext uri="{BB962C8B-B14F-4D97-AF65-F5344CB8AC3E}">
        <p14:creationId xmlns:p14="http://schemas.microsoft.com/office/powerpoint/2010/main" val="437694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450789C-7D55-4554-94D2-8A4587F59225}" type="datetimeFigureOut">
              <a:rPr lang="en-US" smtClean="0"/>
              <a:t>6/5/2015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42F6B89-DB90-4F87-A2B6-6AE82016CF2A}" type="slidenum">
              <a:rPr lang="en-US" smtClean="0"/>
              <a:t>‹#›</a:t>
            </a:fld>
            <a:endParaRPr lang="en-US" dirty="0"/>
          </a:p>
        </p:txBody>
      </p:sp>
    </p:spTree>
    <p:extLst>
      <p:ext uri="{BB962C8B-B14F-4D97-AF65-F5344CB8AC3E}">
        <p14:creationId xmlns:p14="http://schemas.microsoft.com/office/powerpoint/2010/main" val="1106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F6B89-DB90-4F87-A2B6-6AE82016CF2A}" type="slidenum">
              <a:rPr lang="en-US" smtClean="0"/>
              <a:t>2</a:t>
            </a:fld>
            <a:endParaRPr lang="en-US" dirty="0"/>
          </a:p>
        </p:txBody>
      </p:sp>
    </p:spTree>
    <p:extLst>
      <p:ext uri="{BB962C8B-B14F-4D97-AF65-F5344CB8AC3E}">
        <p14:creationId xmlns:p14="http://schemas.microsoft.com/office/powerpoint/2010/main" val="167719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13168" lvl="2" indent="-573088">
              <a:spcBef>
                <a:spcPts val="1200"/>
              </a:spcBef>
              <a:buFont typeface="Wingdings" panose="05000000000000000000" pitchFamily="2" charset="2"/>
              <a:buChar char="ü"/>
            </a:pPr>
            <a:endParaRPr lang="en-US" sz="1400" dirty="0" smtClean="0"/>
          </a:p>
          <a:p>
            <a:pPr marL="938848" lvl="1" indent="-573088">
              <a:spcBef>
                <a:spcPts val="1200"/>
              </a:spcBef>
              <a:buFont typeface="Wingdings" panose="05000000000000000000" pitchFamily="2" charset="2"/>
              <a:buChar char="Ø"/>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442F6B89-DB90-4F87-A2B6-6AE82016CF2A}" type="slidenum">
              <a:rPr lang="en-US" smtClean="0"/>
              <a:t>14</a:t>
            </a:fld>
            <a:endParaRPr lang="en-US" dirty="0"/>
          </a:p>
        </p:txBody>
      </p:sp>
    </p:spTree>
    <p:extLst>
      <p:ext uri="{BB962C8B-B14F-4D97-AF65-F5344CB8AC3E}">
        <p14:creationId xmlns:p14="http://schemas.microsoft.com/office/powerpoint/2010/main" val="70369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951DEC1-D05E-4319-9638-13774AF567C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51DEC1-D05E-4319-9638-13774AF567C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51DEC1-D05E-4319-9638-13774AF567C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700282-05CB-4CD5-9EF8-9CE245803874}" type="datetimeFigureOut">
              <a:rPr lang="en-US" smtClean="0"/>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951DEC1-D05E-4319-9638-13774AF567C6}"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700282-05CB-4CD5-9EF8-9CE245803874}" type="datetimeFigureOut">
              <a:rPr lang="en-US" smtClean="0"/>
              <a:t>6/5/2015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51DEC1-D05E-4319-9638-13774AF567C6}"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11664" y="6025896"/>
            <a:ext cx="482254" cy="83210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851648" cy="1828800"/>
          </a:xfrm>
        </p:spPr>
        <p:txBody>
          <a:bodyPr>
            <a:normAutofit/>
          </a:bodyPr>
          <a:lstStyle/>
          <a:p>
            <a:r>
              <a:rPr lang="en-US" sz="4000" dirty="0" smtClean="0">
                <a:solidFill>
                  <a:schemeClr val="bg2">
                    <a:lumMod val="20000"/>
                    <a:lumOff val="80000"/>
                  </a:schemeClr>
                </a:solidFill>
                <a:latin typeface="Georgia" panose="02040502050405020303" pitchFamily="18" charset="0"/>
              </a:rPr>
              <a:t>Water Use Reporting in Texas</a:t>
            </a:r>
            <a:endParaRPr lang="en-US" sz="4000" dirty="0">
              <a:solidFill>
                <a:schemeClr val="bg2">
                  <a:lumMod val="20000"/>
                  <a:lumOff val="80000"/>
                </a:schemeClr>
              </a:solidFill>
              <a:latin typeface="Georgia" panose="02040502050405020303" pitchFamily="18" charset="0"/>
            </a:endParaRPr>
          </a:p>
        </p:txBody>
      </p:sp>
      <p:sp>
        <p:nvSpPr>
          <p:cNvPr id="4" name="Subtitle 3"/>
          <p:cNvSpPr>
            <a:spLocks noGrp="1"/>
          </p:cNvSpPr>
          <p:nvPr>
            <p:ph type="subTitle" idx="1"/>
          </p:nvPr>
        </p:nvSpPr>
        <p:spPr/>
        <p:txBody>
          <a:bodyPr>
            <a:normAutofit fontScale="92500" lnSpcReduction="10000"/>
          </a:bodyPr>
          <a:lstStyle/>
          <a:p>
            <a:pPr algn="ctr"/>
            <a:r>
              <a:rPr lang="en-US" dirty="0" smtClean="0"/>
              <a:t>Kathy Alexander, Ph.D.</a:t>
            </a:r>
          </a:p>
          <a:p>
            <a:pPr algn="ctr"/>
            <a:r>
              <a:rPr lang="en-US" dirty="0" smtClean="0"/>
              <a:t>Technical Specialist</a:t>
            </a:r>
          </a:p>
          <a:p>
            <a:pPr algn="ctr"/>
            <a:r>
              <a:rPr lang="en-US" dirty="0" smtClean="0"/>
              <a:t>Water Availability Division</a:t>
            </a:r>
          </a:p>
          <a:p>
            <a:pPr algn="ctr"/>
            <a:r>
              <a:rPr lang="en-US" dirty="0" smtClean="0"/>
              <a:t>Texas Commission on Environmental Quality</a:t>
            </a:r>
            <a:endParaRPr lang="en-US" dirty="0"/>
          </a:p>
        </p:txBody>
      </p:sp>
    </p:spTree>
    <p:extLst>
      <p:ext uri="{BB962C8B-B14F-4D97-AF65-F5344CB8AC3E}">
        <p14:creationId xmlns:p14="http://schemas.microsoft.com/office/powerpoint/2010/main" val="44514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Georgia" panose="02040502050405020303" pitchFamily="18" charset="0"/>
              </a:rPr>
              <a:t>Water Use Reporting - Process</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lvl="0"/>
            <a:r>
              <a:rPr lang="en-US" dirty="0">
                <a:latin typeface="Georgia" panose="02040502050405020303" pitchFamily="18" charset="0"/>
              </a:rPr>
              <a:t>Annual Water Use Reports are mailed the first week of January and are due March </a:t>
            </a:r>
            <a:r>
              <a:rPr lang="en-US" dirty="0" smtClean="0">
                <a:latin typeface="Georgia" panose="02040502050405020303" pitchFamily="18" charset="0"/>
              </a:rPr>
              <a:t>1</a:t>
            </a:r>
            <a:r>
              <a:rPr lang="en-US" baseline="30000" dirty="0" smtClean="0">
                <a:latin typeface="Georgia" panose="02040502050405020303" pitchFamily="18" charset="0"/>
              </a:rPr>
              <a:t>st</a:t>
            </a:r>
            <a:r>
              <a:rPr lang="en-US" dirty="0" smtClean="0">
                <a:latin typeface="Georgia" panose="02040502050405020303" pitchFamily="18" charset="0"/>
              </a:rPr>
              <a:t>. </a:t>
            </a:r>
            <a:endParaRPr lang="en-US" dirty="0" smtClean="0">
              <a:latin typeface="Georgia" panose="02040502050405020303" pitchFamily="18" charset="0"/>
            </a:endParaRPr>
          </a:p>
          <a:p>
            <a:pPr lvl="0"/>
            <a:r>
              <a:rPr lang="en-US" dirty="0" smtClean="0">
                <a:latin typeface="Georgia" panose="02040502050405020303" pitchFamily="18" charset="0"/>
              </a:rPr>
              <a:t>A </a:t>
            </a:r>
            <a:r>
              <a:rPr lang="en-US" dirty="0">
                <a:latin typeface="Georgia" panose="02040502050405020303" pitchFamily="18" charset="0"/>
              </a:rPr>
              <a:t>courtesy letter </a:t>
            </a:r>
            <a:r>
              <a:rPr lang="en-US" dirty="0" smtClean="0">
                <a:latin typeface="Georgia" panose="02040502050405020303" pitchFamily="18" charset="0"/>
              </a:rPr>
              <a:t>was sent in April to </a:t>
            </a:r>
            <a:r>
              <a:rPr lang="en-US" dirty="0">
                <a:latin typeface="Georgia" panose="02040502050405020303" pitchFamily="18" charset="0"/>
              </a:rPr>
              <a:t>all water right owners that have not submitted an annual report.</a:t>
            </a:r>
          </a:p>
          <a:p>
            <a:pPr lvl="0"/>
            <a:r>
              <a:rPr lang="en-US" dirty="0">
                <a:latin typeface="Georgia" panose="02040502050405020303" pitchFamily="18" charset="0"/>
              </a:rPr>
              <a:t> 84% (5,207) of the </a:t>
            </a:r>
            <a:r>
              <a:rPr lang="en-US" dirty="0" smtClean="0">
                <a:latin typeface="Georgia" panose="02040502050405020303" pitchFamily="18" charset="0"/>
              </a:rPr>
              <a:t>2013 water use reports were submitted.</a:t>
            </a:r>
            <a:endParaRPr lang="en-US" dirty="0">
              <a:latin typeface="Georgia" panose="02040502050405020303" pitchFamily="18" charset="0"/>
            </a:endParaRPr>
          </a:p>
          <a:p>
            <a:pPr lvl="0"/>
            <a:r>
              <a:rPr lang="en-US" dirty="0">
                <a:latin typeface="Georgia" panose="02040502050405020303" pitchFamily="18" charset="0"/>
              </a:rPr>
              <a:t> In August 2014 the WRCAT team began processing </a:t>
            </a:r>
            <a:r>
              <a:rPr lang="en-US" dirty="0" smtClean="0">
                <a:latin typeface="Georgia" panose="02040502050405020303" pitchFamily="18" charset="0"/>
              </a:rPr>
              <a:t>Notices </a:t>
            </a:r>
            <a:r>
              <a:rPr lang="en-US" dirty="0" smtClean="0">
                <a:latin typeface="Georgia" panose="02040502050405020303" pitchFamily="18" charset="0"/>
              </a:rPr>
              <a:t>of Violation (NOV) </a:t>
            </a:r>
            <a:r>
              <a:rPr lang="en-US" dirty="0">
                <a:latin typeface="Georgia" panose="02040502050405020303" pitchFamily="18" charset="0"/>
              </a:rPr>
              <a:t>for water right owners that </a:t>
            </a:r>
            <a:r>
              <a:rPr lang="en-US" dirty="0" smtClean="0">
                <a:latin typeface="Georgia" panose="02040502050405020303" pitchFamily="18" charset="0"/>
              </a:rPr>
              <a:t>had </a:t>
            </a:r>
            <a:r>
              <a:rPr lang="en-US" dirty="0">
                <a:latin typeface="Georgia" panose="02040502050405020303" pitchFamily="18" charset="0"/>
              </a:rPr>
              <a:t>not submitted an </a:t>
            </a:r>
            <a:r>
              <a:rPr lang="en-US" dirty="0" smtClean="0">
                <a:latin typeface="Georgia" panose="02040502050405020303" pitchFamily="18" charset="0"/>
              </a:rPr>
              <a:t>annual report. </a:t>
            </a:r>
            <a:endParaRPr lang="en-US" dirty="0">
              <a:latin typeface="Georgia" panose="02040502050405020303" pitchFamily="18" charset="0"/>
            </a:endParaRPr>
          </a:p>
        </p:txBody>
      </p:sp>
    </p:spTree>
    <p:extLst>
      <p:ext uri="{BB962C8B-B14F-4D97-AF65-F5344CB8AC3E}">
        <p14:creationId xmlns:p14="http://schemas.microsoft.com/office/powerpoint/2010/main" val="418269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a:bodyPr>
          <a:lstStyle/>
          <a:p>
            <a:r>
              <a:rPr lang="en-US" sz="4000" b="1" dirty="0" smtClean="0">
                <a:latin typeface="Georgia" panose="02040502050405020303" pitchFamily="18" charset="0"/>
              </a:rPr>
              <a:t>Water Use Reporting - Actions</a:t>
            </a:r>
            <a:endParaRPr lang="en-US" sz="4000" b="1"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3791599"/>
              </p:ext>
            </p:extLst>
          </p:nvPr>
        </p:nvGraphicFramePr>
        <p:xfrm>
          <a:off x="990600" y="2285996"/>
          <a:ext cx="7086600" cy="3505203"/>
        </p:xfrm>
        <a:graphic>
          <a:graphicData uri="http://schemas.openxmlformats.org/drawingml/2006/table">
            <a:tbl>
              <a:tblPr firstRow="1" firstCol="1" bandRow="1">
                <a:tableStyleId>{5C22544A-7EE6-4342-B048-85BDC9FD1C3A}</a:tableStyleId>
              </a:tblPr>
              <a:tblGrid>
                <a:gridCol w="1602511"/>
                <a:gridCol w="1167392"/>
                <a:gridCol w="1298724"/>
                <a:gridCol w="1488425"/>
                <a:gridCol w="1529548"/>
              </a:tblGrid>
              <a:tr h="582909">
                <a:tc>
                  <a:txBody>
                    <a:bodyPr/>
                    <a:lstStyle/>
                    <a:p>
                      <a:pPr marL="228600" marR="0" indent="-228600" algn="l">
                        <a:lnSpc>
                          <a:spcPct val="115000"/>
                        </a:lnSpc>
                        <a:spcBef>
                          <a:spcPts val="0"/>
                        </a:spcBef>
                        <a:spcAft>
                          <a:spcPts val="0"/>
                        </a:spcAft>
                      </a:pPr>
                      <a:r>
                        <a:rPr lang="en-US" sz="1600" dirty="0">
                          <a:effectLst/>
                          <a:latin typeface="Georgia" panose="02040502050405020303" pitchFamily="18" charset="0"/>
                        </a:rPr>
                        <a:t> </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0" marR="0" indent="0" algn="ctr">
                        <a:lnSpc>
                          <a:spcPct val="115000"/>
                        </a:lnSpc>
                        <a:spcBef>
                          <a:spcPts val="0"/>
                        </a:spcBef>
                        <a:spcAft>
                          <a:spcPts val="0"/>
                        </a:spcAft>
                      </a:pPr>
                      <a:r>
                        <a:rPr lang="en-US" sz="1600" dirty="0">
                          <a:effectLst/>
                          <a:latin typeface="Georgia" panose="02040502050405020303" pitchFamily="18" charset="0"/>
                        </a:rPr>
                        <a:t>NOV mailed</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resolved</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remaining</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a:effectLst/>
                          <a:latin typeface="Georgia" panose="02040502050405020303" pitchFamily="18" charset="0"/>
                        </a:rPr>
                        <a:t>resolved </a:t>
                      </a:r>
                      <a:endParaRPr lang="en-US" sz="160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August</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21</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4</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a:effectLst/>
                          <a:latin typeface="Georgia" panose="02040502050405020303" pitchFamily="18" charset="0"/>
                        </a:rPr>
                        <a:t>84%</a:t>
                      </a:r>
                      <a:endParaRPr lang="en-US" sz="160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September</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21</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4</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a:effectLst/>
                          <a:latin typeface="Georgia" panose="02040502050405020303" pitchFamily="18" charset="0"/>
                        </a:rPr>
                        <a:t>84%</a:t>
                      </a:r>
                      <a:endParaRPr lang="en-US" sz="160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October</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17</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8</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a:effectLst/>
                          <a:latin typeface="Georgia" panose="02040502050405020303" pitchFamily="18" charset="0"/>
                        </a:rPr>
                        <a:t>68%</a:t>
                      </a:r>
                      <a:endParaRPr lang="en-US" sz="160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November</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20</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5</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a:effectLst/>
                          <a:latin typeface="Georgia" panose="02040502050405020303" pitchFamily="18" charset="0"/>
                        </a:rPr>
                        <a:t>80%</a:t>
                      </a:r>
                      <a:endParaRPr lang="en-US" sz="160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December</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17</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8</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dirty="0">
                          <a:effectLst/>
                          <a:latin typeface="Georgia" panose="02040502050405020303" pitchFamily="18" charset="0"/>
                        </a:rPr>
                        <a:t>68%</a:t>
                      </a:r>
                      <a:endParaRPr lang="en-US" sz="1600" dirty="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January</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13</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12</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dirty="0">
                          <a:effectLst/>
                          <a:latin typeface="Georgia" panose="02040502050405020303" pitchFamily="18" charset="0"/>
                        </a:rPr>
                        <a:t>52%</a:t>
                      </a:r>
                      <a:endParaRPr lang="en-US" sz="1600" dirty="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February</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15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8</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7</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dirty="0">
                          <a:effectLst/>
                          <a:latin typeface="Georgia" panose="02040502050405020303" pitchFamily="18" charset="0"/>
                        </a:rPr>
                        <a:t>53%</a:t>
                      </a:r>
                      <a:endParaRPr lang="en-US" sz="1600" dirty="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March</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25</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9</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16</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dirty="0">
                          <a:effectLst/>
                          <a:latin typeface="Georgia" panose="02040502050405020303" pitchFamily="18" charset="0"/>
                        </a:rPr>
                        <a:t>36%</a:t>
                      </a:r>
                      <a:endParaRPr lang="en-US" sz="1600" dirty="0">
                        <a:effectLst/>
                        <a:latin typeface="Georgia" panose="02040502050405020303" pitchFamily="18" charset="0"/>
                        <a:ea typeface="Calibri"/>
                        <a:cs typeface="Times New Roman"/>
                      </a:endParaRPr>
                    </a:p>
                  </a:txBody>
                  <a:tcPr marL="68580" marR="68580" marT="0" marB="0" anchor="ctr"/>
                </a:tc>
              </a:tr>
              <a:tr h="291455">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April</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24</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0</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24</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dirty="0">
                          <a:effectLst/>
                          <a:latin typeface="Georgia" panose="02040502050405020303" pitchFamily="18" charset="0"/>
                        </a:rPr>
                        <a:t>0%</a:t>
                      </a:r>
                      <a:endParaRPr lang="en-US" sz="1600" dirty="0">
                        <a:effectLst/>
                        <a:latin typeface="Georgia" panose="02040502050405020303" pitchFamily="18" charset="0"/>
                        <a:ea typeface="Calibri"/>
                        <a:cs typeface="Times New Roman"/>
                      </a:endParaRPr>
                    </a:p>
                  </a:txBody>
                  <a:tcPr marL="68580" marR="68580" marT="0" marB="0" anchor="ctr"/>
                </a:tc>
              </a:tr>
              <a:tr h="299199">
                <a:tc>
                  <a:txBody>
                    <a:bodyPr/>
                    <a:lstStyle/>
                    <a:p>
                      <a:pPr marL="228600" marR="0" indent="-228600" algn="ctr">
                        <a:lnSpc>
                          <a:spcPct val="115000"/>
                        </a:lnSpc>
                        <a:spcBef>
                          <a:spcPts val="0"/>
                        </a:spcBef>
                        <a:spcAft>
                          <a:spcPts val="0"/>
                        </a:spcAft>
                      </a:pPr>
                      <a:r>
                        <a:rPr lang="en-US" sz="1600" dirty="0">
                          <a:effectLst/>
                          <a:latin typeface="Georgia" panose="02040502050405020303" pitchFamily="18" charset="0"/>
                        </a:rPr>
                        <a:t>Total</a:t>
                      </a:r>
                      <a:endParaRPr lang="en-US" sz="1600" dirty="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214</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126</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228600" marR="0" indent="-228600" algn="ctr">
                        <a:lnSpc>
                          <a:spcPct val="115000"/>
                        </a:lnSpc>
                        <a:spcBef>
                          <a:spcPts val="0"/>
                        </a:spcBef>
                        <a:spcAft>
                          <a:spcPts val="0"/>
                        </a:spcAft>
                      </a:pPr>
                      <a:r>
                        <a:rPr lang="en-US" sz="1600">
                          <a:effectLst/>
                          <a:latin typeface="Georgia" panose="02040502050405020303" pitchFamily="18" charset="0"/>
                        </a:rPr>
                        <a:t>88</a:t>
                      </a:r>
                      <a:endParaRPr lang="en-US" sz="1600">
                        <a:effectLst/>
                        <a:latin typeface="Georgia" panose="02040502050405020303" pitchFamily="18" charset="0"/>
                        <a:ea typeface="Calibri"/>
                        <a:cs typeface="Times New Roman"/>
                      </a:endParaRPr>
                    </a:p>
                  </a:txBody>
                  <a:tcPr marL="68580" marR="68580" marT="0" marB="0" anchor="ctr"/>
                </a:tc>
                <a:tc>
                  <a:txBody>
                    <a:bodyPr/>
                    <a:lstStyle/>
                    <a:p>
                      <a:pPr marL="0" marR="0" indent="-2540" algn="ctr">
                        <a:lnSpc>
                          <a:spcPct val="115000"/>
                        </a:lnSpc>
                        <a:spcBef>
                          <a:spcPts val="0"/>
                        </a:spcBef>
                        <a:spcAft>
                          <a:spcPts val="0"/>
                        </a:spcAft>
                      </a:pPr>
                      <a:r>
                        <a:rPr lang="en-US" sz="1600" dirty="0">
                          <a:effectLst/>
                          <a:latin typeface="Georgia" panose="02040502050405020303" pitchFamily="18" charset="0"/>
                        </a:rPr>
                        <a:t>59%</a:t>
                      </a:r>
                      <a:endParaRPr lang="en-US" sz="1600" dirty="0">
                        <a:effectLst/>
                        <a:latin typeface="Georgia" panose="02040502050405020303" pitchFamily="18"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3745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b="1" dirty="0" smtClean="0">
                <a:latin typeface="Georgia" panose="02040502050405020303" pitchFamily="18" charset="0"/>
              </a:rPr>
              <a:t>Watermaster Programs</a:t>
            </a:r>
            <a:endParaRPr lang="en-US" sz="4000" b="1" dirty="0">
              <a:latin typeface="Georgia" panose="02040502050405020303" pitchFamily="18" charset="0"/>
            </a:endParaRPr>
          </a:p>
        </p:txBody>
      </p:sp>
      <p:sp>
        <p:nvSpPr>
          <p:cNvPr id="4" name="Content Placeholder 2"/>
          <p:cNvSpPr>
            <a:spLocks noGrp="1"/>
          </p:cNvSpPr>
          <p:nvPr>
            <p:ph idx="1"/>
          </p:nvPr>
        </p:nvSpPr>
        <p:spPr/>
        <p:txBody>
          <a:bodyPr>
            <a:noAutofit/>
          </a:bodyPr>
          <a:lstStyle/>
          <a:p>
            <a:pPr marL="0" indent="0">
              <a:buNone/>
            </a:pPr>
            <a:r>
              <a:rPr lang="en-US" sz="2400" b="1" dirty="0">
                <a:latin typeface="Georgia" panose="02040502050405020303" pitchFamily="18" charset="0"/>
              </a:rPr>
              <a:t>What Watermasters </a:t>
            </a:r>
            <a:r>
              <a:rPr lang="en-US" sz="2400" b="1" dirty="0" smtClean="0">
                <a:latin typeface="Georgia" panose="02040502050405020303" pitchFamily="18" charset="0"/>
              </a:rPr>
              <a:t>Do:</a:t>
            </a:r>
            <a:endParaRPr lang="en-US" sz="2400" b="1" dirty="0">
              <a:latin typeface="Georgia" panose="02040502050405020303" pitchFamily="18" charset="0"/>
            </a:endParaRPr>
          </a:p>
          <a:p>
            <a:r>
              <a:rPr lang="en-US" sz="2400" dirty="0">
                <a:latin typeface="Georgia" panose="02040502050405020303" pitchFamily="18" charset="0"/>
              </a:rPr>
              <a:t>Watermaster programs ensure compliance with water </a:t>
            </a:r>
            <a:r>
              <a:rPr lang="en-US" sz="2400" dirty="0" smtClean="0">
                <a:latin typeface="Georgia" panose="02040502050405020303" pitchFamily="18" charset="0"/>
              </a:rPr>
              <a:t>rights.</a:t>
            </a:r>
            <a:endParaRPr lang="en-US" sz="2400" dirty="0">
              <a:latin typeface="Georgia" panose="02040502050405020303" pitchFamily="18" charset="0"/>
            </a:endParaRPr>
          </a:p>
          <a:p>
            <a:r>
              <a:rPr lang="en-US" sz="2400" dirty="0" smtClean="0">
                <a:latin typeface="Georgia" panose="02040502050405020303" pitchFamily="18" charset="0"/>
              </a:rPr>
              <a:t>The Watermaster determines whether diversions can occur.</a:t>
            </a:r>
          </a:p>
          <a:p>
            <a:r>
              <a:rPr lang="en-US" sz="2400" dirty="0" smtClean="0">
                <a:latin typeface="Georgia" panose="02040502050405020303" pitchFamily="18" charset="0"/>
              </a:rPr>
              <a:t> </a:t>
            </a:r>
            <a:r>
              <a:rPr lang="en-US" sz="2400" dirty="0">
                <a:latin typeface="Georgia" panose="02040502050405020303" pitchFamily="18" charset="0"/>
              </a:rPr>
              <a:t>The W</a:t>
            </a:r>
            <a:r>
              <a:rPr lang="en-US" sz="2400" dirty="0" smtClean="0">
                <a:latin typeface="Georgia" panose="02040502050405020303" pitchFamily="18" charset="0"/>
              </a:rPr>
              <a:t>atermaster </a:t>
            </a:r>
            <a:r>
              <a:rPr lang="en-US" sz="2400" dirty="0">
                <a:latin typeface="Georgia" panose="02040502050405020303" pitchFamily="18" charset="0"/>
              </a:rPr>
              <a:t>programs include staff “deputies” who perform regular field inspections of authorized diversions to </a:t>
            </a:r>
            <a:r>
              <a:rPr lang="en-US" sz="2400" dirty="0" smtClean="0">
                <a:latin typeface="Georgia" panose="02040502050405020303" pitchFamily="18" charset="0"/>
              </a:rPr>
              <a:t>ensure </a:t>
            </a:r>
            <a:r>
              <a:rPr lang="en-US" sz="2400" dirty="0">
                <a:latin typeface="Georgia" panose="02040502050405020303" pitchFamily="18" charset="0"/>
              </a:rPr>
              <a:t>compliance with the water right.</a:t>
            </a:r>
          </a:p>
          <a:p>
            <a:r>
              <a:rPr lang="en-US" sz="2400" dirty="0" smtClean="0">
                <a:latin typeface="Georgia" panose="02040502050405020303" pitchFamily="18" charset="0"/>
              </a:rPr>
              <a:t>TCEQ </a:t>
            </a:r>
            <a:r>
              <a:rPr lang="en-US" sz="2400" dirty="0">
                <a:latin typeface="Georgia" panose="02040502050405020303" pitchFamily="18" charset="0"/>
              </a:rPr>
              <a:t>collects fees from all water right holders within the </a:t>
            </a:r>
            <a:r>
              <a:rPr lang="en-US" sz="2400" dirty="0">
                <a:latin typeface="Georgia" panose="02040502050405020303" pitchFamily="18" charset="0"/>
              </a:rPr>
              <a:t>W</a:t>
            </a:r>
            <a:r>
              <a:rPr lang="en-US" sz="2400" dirty="0" smtClean="0">
                <a:latin typeface="Georgia" panose="02040502050405020303" pitchFamily="18" charset="0"/>
              </a:rPr>
              <a:t>atermaster’s </a:t>
            </a:r>
            <a:r>
              <a:rPr lang="en-US" sz="2400" dirty="0">
                <a:latin typeface="Georgia" panose="02040502050405020303" pitchFamily="18" charset="0"/>
              </a:rPr>
              <a:t>jurisdiction in order to pay for the expenses of the </a:t>
            </a:r>
            <a:r>
              <a:rPr lang="en-US" sz="2400" dirty="0">
                <a:latin typeface="Georgia" panose="02040502050405020303" pitchFamily="18" charset="0"/>
              </a:rPr>
              <a:t>W</a:t>
            </a:r>
            <a:r>
              <a:rPr lang="en-US" sz="2400" dirty="0" smtClean="0">
                <a:latin typeface="Georgia" panose="02040502050405020303" pitchFamily="18" charset="0"/>
              </a:rPr>
              <a:t>atermaster </a:t>
            </a:r>
            <a:r>
              <a:rPr lang="en-US" sz="2400" dirty="0">
                <a:latin typeface="Georgia" panose="02040502050405020303" pitchFamily="18" charset="0"/>
              </a:rPr>
              <a:t>operations. </a:t>
            </a:r>
          </a:p>
        </p:txBody>
      </p:sp>
    </p:spTree>
    <p:extLst>
      <p:ext uri="{BB962C8B-B14F-4D97-AF65-F5344CB8AC3E}">
        <p14:creationId xmlns:p14="http://schemas.microsoft.com/office/powerpoint/2010/main" val="417383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Watermaster</a:t>
            </a:r>
            <a:r>
              <a:rPr lang="en-US" dirty="0"/>
              <a:t> </a:t>
            </a:r>
            <a:r>
              <a:rPr lang="en-US" dirty="0" smtClean="0"/>
              <a:t>Areas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T:\MAPS\Watermaster\WaterMaster_Braz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16" y="0"/>
            <a:ext cx="92360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05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4000" b="1" dirty="0" smtClean="0">
                <a:latin typeface="Georgia" panose="02040502050405020303" pitchFamily="18" charset="0"/>
                <a:ea typeface="Verdana" panose="020B0604030504040204" pitchFamily="34" charset="0"/>
                <a:cs typeface="Verdana" panose="020B0604030504040204" pitchFamily="34" charset="0"/>
              </a:rPr>
              <a:t>Watermaster - Reporting Requirements</a:t>
            </a:r>
            <a:endParaRPr lang="en-US" sz="4000" b="1" dirty="0">
              <a:latin typeface="Georgia" panose="02040502050405020303" pitchFamily="18"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573088" indent="-573088">
              <a:spcBef>
                <a:spcPts val="1200"/>
              </a:spcBef>
              <a:buFont typeface="Wingdings" panose="05000000000000000000" pitchFamily="2" charset="2"/>
              <a:buChar char="v"/>
            </a:pPr>
            <a:r>
              <a:rPr lang="en-US" sz="3400" dirty="0" smtClean="0">
                <a:latin typeface="Georgia" panose="02040502050405020303" pitchFamily="18" charset="0"/>
                <a:ea typeface="Verdana" panose="020B0604030504040204" pitchFamily="34" charset="0"/>
                <a:cs typeface="Verdana" panose="020B0604030504040204" pitchFamily="34" charset="0"/>
              </a:rPr>
              <a:t>Notification – Declaration of Intent (DOI)</a:t>
            </a:r>
          </a:p>
          <a:p>
            <a:pPr marL="573088" indent="-573088">
              <a:spcBef>
                <a:spcPts val="1200"/>
              </a:spcBef>
              <a:buFont typeface="Wingdings" panose="05000000000000000000" pitchFamily="2" charset="2"/>
              <a:buChar char="v"/>
            </a:pPr>
            <a:r>
              <a:rPr lang="en-US" sz="3400" dirty="0" smtClean="0">
                <a:latin typeface="Georgia" panose="02040502050405020303" pitchFamily="18" charset="0"/>
                <a:ea typeface="Verdana" panose="020B0604030504040204" pitchFamily="34" charset="0"/>
                <a:cs typeface="Verdana" panose="020B0604030504040204" pitchFamily="34" charset="0"/>
              </a:rPr>
              <a:t>Pump Operation Reports</a:t>
            </a:r>
          </a:p>
          <a:p>
            <a:pPr marL="573088" indent="-573088">
              <a:spcBef>
                <a:spcPts val="1200"/>
              </a:spcBef>
              <a:buFont typeface="Wingdings" panose="05000000000000000000" pitchFamily="2" charset="2"/>
              <a:buChar char="v"/>
            </a:pPr>
            <a:r>
              <a:rPr lang="en-US" sz="3400" dirty="0" smtClean="0">
                <a:latin typeface="Georgia" panose="02040502050405020303" pitchFamily="18" charset="0"/>
                <a:ea typeface="Verdana" panose="020B0604030504040204" pitchFamily="34" charset="0"/>
                <a:cs typeface="Verdana" panose="020B0604030504040204" pitchFamily="34" charset="0"/>
              </a:rPr>
              <a:t>Annual Report</a:t>
            </a:r>
            <a:endParaRPr lang="en-US" sz="3200" dirty="0">
              <a:latin typeface="Georgia" panose="02040502050405020303" pitchFamily="18" charset="0"/>
              <a:ea typeface="Verdana" panose="020B0604030504040204" pitchFamily="34" charset="0"/>
              <a:cs typeface="Verdana" panose="020B0604030504040204" pitchFamily="34" charset="0"/>
            </a:endParaRPr>
          </a:p>
          <a:p>
            <a:pPr marL="573088" indent="-573088">
              <a:spcBef>
                <a:spcPts val="1200"/>
              </a:spcBef>
              <a:buFont typeface="Wingdings" panose="05000000000000000000" pitchFamily="2" charset="2"/>
              <a:buChar char="v"/>
            </a:pPr>
            <a:endParaRPr lang="en-US" sz="1600" dirty="0"/>
          </a:p>
        </p:txBody>
      </p:sp>
    </p:spTree>
    <p:extLst>
      <p:ext uri="{BB962C8B-B14F-4D97-AF65-F5344CB8AC3E}">
        <p14:creationId xmlns:p14="http://schemas.microsoft.com/office/powerpoint/2010/main" val="1256872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800" b="1" dirty="0" smtClean="0">
                <a:latin typeface="Georgia" panose="02040502050405020303" pitchFamily="18" charset="0"/>
              </a:rPr>
              <a:t>Notification – Declaration of Intent (DOI)</a:t>
            </a:r>
            <a:endParaRPr lang="en-US" sz="3800" b="1" dirty="0">
              <a:latin typeface="Georgia" panose="02040502050405020303" pitchFamily="18" charset="0"/>
            </a:endParaRPr>
          </a:p>
        </p:txBody>
      </p:sp>
      <p:sp>
        <p:nvSpPr>
          <p:cNvPr id="3" name="Content Placeholder 2"/>
          <p:cNvSpPr>
            <a:spLocks noGrp="1"/>
          </p:cNvSpPr>
          <p:nvPr>
            <p:ph idx="1"/>
          </p:nvPr>
        </p:nvSpPr>
        <p:spPr/>
        <p:txBody>
          <a:bodyPr>
            <a:normAutofit fontScale="92500" lnSpcReduction="10000"/>
          </a:bodyPr>
          <a:lstStyle/>
          <a:p>
            <a:pPr marL="573088" indent="-573088">
              <a:spcBef>
                <a:spcPts val="1200"/>
              </a:spcBef>
              <a:buFont typeface="Wingdings" panose="05000000000000000000" pitchFamily="2" charset="2"/>
              <a:buChar char="Ø"/>
            </a:pPr>
            <a:r>
              <a:rPr lang="en-US" sz="2100" dirty="0" smtClean="0">
                <a:latin typeface="Georgia" panose="02040502050405020303" pitchFamily="18" charset="0"/>
              </a:rPr>
              <a:t>Diverter </a:t>
            </a:r>
            <a:r>
              <a:rPr lang="en-US" sz="2100" dirty="0">
                <a:latin typeface="Georgia" panose="02040502050405020303" pitchFamily="18" charset="0"/>
              </a:rPr>
              <a:t>must submit a DOI to the </a:t>
            </a:r>
            <a:r>
              <a:rPr lang="en-US" sz="2100" dirty="0">
                <a:latin typeface="Georgia" panose="02040502050405020303" pitchFamily="18" charset="0"/>
              </a:rPr>
              <a:t>W</a:t>
            </a:r>
            <a:r>
              <a:rPr lang="en-US" sz="2100" dirty="0" smtClean="0">
                <a:latin typeface="Georgia" panose="02040502050405020303" pitchFamily="18" charset="0"/>
              </a:rPr>
              <a:t>atermaster </a:t>
            </a:r>
            <a:r>
              <a:rPr lang="en-US" sz="2100" dirty="0">
                <a:latin typeface="Georgia" panose="02040502050405020303" pitchFamily="18" charset="0"/>
              </a:rPr>
              <a:t>before diverting, transporting water, or making a dedicated release.</a:t>
            </a:r>
          </a:p>
          <a:p>
            <a:pPr marL="573088" indent="-573088">
              <a:spcBef>
                <a:spcPts val="1200"/>
              </a:spcBef>
              <a:buFont typeface="Wingdings" panose="05000000000000000000" pitchFamily="2" charset="2"/>
              <a:buChar char="Ø"/>
            </a:pPr>
            <a:r>
              <a:rPr lang="en-US" sz="2400" b="1" dirty="0" smtClean="0">
                <a:latin typeface="Georgia" panose="02040502050405020303" pitchFamily="18" charset="0"/>
              </a:rPr>
              <a:t>During </a:t>
            </a:r>
            <a:r>
              <a:rPr lang="en-US" sz="2400" b="1" dirty="0">
                <a:latin typeface="Georgia" panose="02040502050405020303" pitchFamily="18" charset="0"/>
              </a:rPr>
              <a:t>times of lower flow, approval </a:t>
            </a:r>
            <a:r>
              <a:rPr lang="en-US" sz="2400" b="1" u="sng" dirty="0">
                <a:latin typeface="Georgia" panose="02040502050405020303" pitchFamily="18" charset="0"/>
              </a:rPr>
              <a:t>must</a:t>
            </a:r>
            <a:r>
              <a:rPr lang="en-US" sz="2400" b="1" dirty="0">
                <a:latin typeface="Georgia" panose="02040502050405020303" pitchFamily="18" charset="0"/>
              </a:rPr>
              <a:t> be received from </a:t>
            </a:r>
            <a:r>
              <a:rPr lang="en-US" sz="2400" b="1" dirty="0">
                <a:latin typeface="Georgia" panose="02040502050405020303" pitchFamily="18" charset="0"/>
              </a:rPr>
              <a:t>W</a:t>
            </a:r>
            <a:r>
              <a:rPr lang="en-US" sz="2400" b="1" dirty="0" smtClean="0">
                <a:latin typeface="Georgia" panose="02040502050405020303" pitchFamily="18" charset="0"/>
              </a:rPr>
              <a:t>atermaster </a:t>
            </a:r>
            <a:r>
              <a:rPr lang="en-US" sz="2400" b="1" dirty="0">
                <a:latin typeface="Georgia" panose="02040502050405020303" pitchFamily="18" charset="0"/>
              </a:rPr>
              <a:t>staff before any diversion.</a:t>
            </a:r>
          </a:p>
          <a:p>
            <a:pPr marL="573088" indent="-573088">
              <a:spcBef>
                <a:spcPts val="1200"/>
              </a:spcBef>
              <a:buFont typeface="Wingdings" panose="05000000000000000000" pitchFamily="2" charset="2"/>
              <a:buChar char="Ø"/>
            </a:pPr>
            <a:r>
              <a:rPr lang="en-US" sz="2100" dirty="0">
                <a:latin typeface="Georgia" panose="02040502050405020303" pitchFamily="18" charset="0"/>
              </a:rPr>
              <a:t>DOIs must include:</a:t>
            </a:r>
          </a:p>
          <a:p>
            <a:pPr marL="938848" lvl="1" indent="-573088">
              <a:spcBef>
                <a:spcPts val="1200"/>
              </a:spcBef>
              <a:buFont typeface="Wingdings" panose="05000000000000000000" pitchFamily="2" charset="2"/>
              <a:buChar char="Ø"/>
            </a:pPr>
            <a:r>
              <a:rPr lang="en-US" sz="2200" dirty="0">
                <a:latin typeface="Georgia" panose="02040502050405020303" pitchFamily="18" charset="0"/>
              </a:rPr>
              <a:t>Account from which the water will be diverted;</a:t>
            </a:r>
          </a:p>
          <a:p>
            <a:pPr marL="938848" lvl="1" indent="-573088">
              <a:spcBef>
                <a:spcPts val="1200"/>
              </a:spcBef>
              <a:buFont typeface="Wingdings" panose="05000000000000000000" pitchFamily="2" charset="2"/>
              <a:buChar char="Ø"/>
            </a:pPr>
            <a:r>
              <a:rPr lang="en-US" sz="2200" dirty="0">
                <a:latin typeface="Georgia" panose="02040502050405020303" pitchFamily="18" charset="0"/>
              </a:rPr>
              <a:t>The amount requested;</a:t>
            </a:r>
          </a:p>
          <a:p>
            <a:pPr marL="938848" lvl="1" indent="-573088">
              <a:spcBef>
                <a:spcPts val="1200"/>
              </a:spcBef>
              <a:buFont typeface="Wingdings" panose="05000000000000000000" pitchFamily="2" charset="2"/>
              <a:buChar char="Ø"/>
            </a:pPr>
            <a:r>
              <a:rPr lang="en-US" sz="2200" dirty="0">
                <a:latin typeface="Georgia" panose="02040502050405020303" pitchFamily="18" charset="0"/>
              </a:rPr>
              <a:t>A diversion schedule;</a:t>
            </a:r>
          </a:p>
          <a:p>
            <a:pPr marL="938848" lvl="1" indent="-573088">
              <a:spcBef>
                <a:spcPts val="1200"/>
              </a:spcBef>
              <a:buFont typeface="Wingdings" panose="05000000000000000000" pitchFamily="2" charset="2"/>
              <a:buChar char="Ø"/>
            </a:pPr>
            <a:r>
              <a:rPr lang="en-US" sz="2200" dirty="0">
                <a:latin typeface="Georgia" panose="02040502050405020303" pitchFamily="18" charset="0"/>
              </a:rPr>
              <a:t>The pump that will be used; and</a:t>
            </a:r>
          </a:p>
          <a:p>
            <a:pPr marL="938848" lvl="1" indent="-573088">
              <a:spcBef>
                <a:spcPts val="1200"/>
              </a:spcBef>
              <a:buFont typeface="Wingdings" panose="05000000000000000000" pitchFamily="2" charset="2"/>
              <a:buChar char="Ø"/>
            </a:pPr>
            <a:r>
              <a:rPr lang="en-US" sz="2200" dirty="0">
                <a:latin typeface="Georgia" panose="02040502050405020303" pitchFamily="18" charset="0"/>
              </a:rPr>
              <a:t>The </a:t>
            </a:r>
            <a:r>
              <a:rPr lang="en-US" sz="2200" dirty="0" smtClean="0">
                <a:latin typeface="Georgia" panose="02040502050405020303" pitchFamily="18" charset="0"/>
              </a:rPr>
              <a:t>rate at which </a:t>
            </a:r>
            <a:r>
              <a:rPr lang="en-US" sz="2200" dirty="0">
                <a:latin typeface="Georgia" panose="02040502050405020303" pitchFamily="18" charset="0"/>
              </a:rPr>
              <a:t>water will be diverted.</a:t>
            </a:r>
          </a:p>
          <a:p>
            <a:endParaRPr lang="en-US" dirty="0"/>
          </a:p>
        </p:txBody>
      </p:sp>
    </p:spTree>
    <p:extLst>
      <p:ext uri="{BB962C8B-B14F-4D97-AF65-F5344CB8AC3E}">
        <p14:creationId xmlns:p14="http://schemas.microsoft.com/office/powerpoint/2010/main" val="117801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Georgia" panose="02040502050405020303" pitchFamily="18" charset="0"/>
              </a:rPr>
              <a:t>Watermaster - Pump Operation Reports</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pPr marL="573088" indent="-573088">
              <a:spcBef>
                <a:spcPts val="1200"/>
              </a:spcBef>
              <a:buFont typeface="Wingdings" panose="05000000000000000000" pitchFamily="2" charset="2"/>
              <a:buChar char="Ø"/>
            </a:pPr>
            <a:r>
              <a:rPr lang="en-US" sz="1800" dirty="0">
                <a:latin typeface="Georgia" panose="02040502050405020303" pitchFamily="18" charset="0"/>
              </a:rPr>
              <a:t>Within seven days after the close of the DOI period, each diverter that has submitted a DOI must submit a signed report with the actual amount of water diverted, transported, or released during the period.</a:t>
            </a:r>
          </a:p>
          <a:p>
            <a:pPr marL="573088" indent="-573088">
              <a:spcBef>
                <a:spcPts val="1200"/>
              </a:spcBef>
              <a:buFont typeface="Wingdings" panose="05000000000000000000" pitchFamily="2" charset="2"/>
              <a:buChar char="Ø"/>
            </a:pPr>
            <a:r>
              <a:rPr lang="en-US" sz="1800" dirty="0">
                <a:latin typeface="Georgia" panose="02040502050405020303" pitchFamily="18" charset="0"/>
              </a:rPr>
              <a:t>The account will be modified as follows:</a:t>
            </a:r>
          </a:p>
          <a:p>
            <a:pPr marL="938848" lvl="1" indent="-573088">
              <a:spcBef>
                <a:spcPts val="1200"/>
              </a:spcBef>
              <a:buFont typeface="Wingdings" panose="05000000000000000000" pitchFamily="2" charset="2"/>
              <a:buChar char="Ø"/>
            </a:pPr>
            <a:r>
              <a:rPr lang="en-US" sz="1800" dirty="0">
                <a:latin typeface="Georgia" panose="02040502050405020303" pitchFamily="18" charset="0"/>
              </a:rPr>
              <a:t>If the actual diversion is within 10% of the amount stated on the DOI, the amount deducted will be the actual amount diverted. </a:t>
            </a:r>
          </a:p>
          <a:p>
            <a:pPr marL="938848" lvl="1" indent="-573088">
              <a:spcBef>
                <a:spcPts val="1200"/>
              </a:spcBef>
              <a:buFont typeface="Wingdings" panose="05000000000000000000" pitchFamily="2" charset="2"/>
              <a:buChar char="Ø"/>
            </a:pPr>
            <a:r>
              <a:rPr lang="en-US" sz="1800" dirty="0">
                <a:latin typeface="Georgia" panose="02040502050405020303" pitchFamily="18" charset="0"/>
              </a:rPr>
              <a:t>If the actual diversion is greater than 110% of the amount approved on the DOI, the amount deducted will be the actual amount diverted plus twice the amount greater than 110%.</a:t>
            </a:r>
          </a:p>
          <a:p>
            <a:pPr marL="938848" lvl="1" indent="-573088">
              <a:spcBef>
                <a:spcPts val="1200"/>
              </a:spcBef>
              <a:buFont typeface="Wingdings" panose="05000000000000000000" pitchFamily="2" charset="2"/>
              <a:buChar char="Ø"/>
            </a:pPr>
            <a:r>
              <a:rPr lang="en-US" sz="1800" dirty="0">
                <a:latin typeface="Georgia" panose="02040502050405020303" pitchFamily="18" charset="0"/>
              </a:rPr>
              <a:t>If the actual diversion is less than 90% of the amount stated on the DOI, the amount deducted will be 90% of the stated amount. </a:t>
            </a:r>
          </a:p>
          <a:p>
            <a:pPr marL="938848" lvl="1" indent="-573088">
              <a:spcBef>
                <a:spcPts val="1200"/>
              </a:spcBef>
              <a:buFont typeface="Wingdings" panose="05000000000000000000" pitchFamily="2" charset="2"/>
              <a:buChar char="Ø"/>
            </a:pPr>
            <a:r>
              <a:rPr lang="en-US" sz="1800" dirty="0">
                <a:latin typeface="Georgia" panose="02040502050405020303" pitchFamily="18" charset="0"/>
              </a:rPr>
              <a:t>When an account reaches zero, no more DOIs will be approved until the following year.</a:t>
            </a:r>
          </a:p>
          <a:p>
            <a:endParaRPr lang="en-US" dirty="0"/>
          </a:p>
        </p:txBody>
      </p:sp>
    </p:spTree>
    <p:extLst>
      <p:ext uri="{BB962C8B-B14F-4D97-AF65-F5344CB8AC3E}">
        <p14:creationId xmlns:p14="http://schemas.microsoft.com/office/powerpoint/2010/main" val="399744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Georgia" panose="02040502050405020303" pitchFamily="18" charset="0"/>
              </a:rPr>
              <a:t>Watermaster - Annual Report</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800" dirty="0" smtClean="0">
                <a:latin typeface="Georgia" panose="02040502050405020303" pitchFamily="18" charset="0"/>
              </a:rPr>
              <a:t>At the end of the year, the </a:t>
            </a:r>
            <a:r>
              <a:rPr lang="en-US" sz="2800" dirty="0">
                <a:latin typeface="Georgia" panose="02040502050405020303" pitchFamily="18" charset="0"/>
              </a:rPr>
              <a:t>W</a:t>
            </a:r>
            <a:r>
              <a:rPr lang="en-US" sz="2800" dirty="0" smtClean="0">
                <a:latin typeface="Georgia" panose="02040502050405020303" pitchFamily="18" charset="0"/>
              </a:rPr>
              <a:t>atermaster </a:t>
            </a:r>
            <a:r>
              <a:rPr lang="en-US" sz="2800" dirty="0" smtClean="0">
                <a:latin typeface="Georgia" panose="02040502050405020303" pitchFamily="18" charset="0"/>
              </a:rPr>
              <a:t>office provides an annual water use report to each water right holder within the program. </a:t>
            </a:r>
          </a:p>
          <a:p>
            <a:pPr lvl="1"/>
            <a:r>
              <a:rPr lang="en-US" sz="2800" dirty="0" smtClean="0">
                <a:latin typeface="Georgia" panose="02040502050405020303" pitchFamily="18" charset="0"/>
              </a:rPr>
              <a:t>Report accounts for all water use on an annual basis. </a:t>
            </a:r>
            <a:endParaRPr lang="en-US" sz="2800" dirty="0">
              <a:latin typeface="Georgia" panose="02040502050405020303" pitchFamily="18" charset="0"/>
            </a:endParaRPr>
          </a:p>
        </p:txBody>
      </p:sp>
    </p:spTree>
    <p:extLst>
      <p:ext uri="{BB962C8B-B14F-4D97-AF65-F5344CB8AC3E}">
        <p14:creationId xmlns:p14="http://schemas.microsoft.com/office/powerpoint/2010/main" val="402269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Georgia" panose="02040502050405020303" pitchFamily="18" charset="0"/>
              </a:rPr>
              <a:t>Questions?</a:t>
            </a:r>
            <a:endParaRPr lang="en-US" sz="4000" b="1" dirty="0">
              <a:latin typeface="Georgia" panose="02040502050405020303" pitchFamily="18" charset="0"/>
            </a:endParaRPr>
          </a:p>
        </p:txBody>
      </p:sp>
    </p:spTree>
    <p:extLst>
      <p:ext uri="{BB962C8B-B14F-4D97-AF65-F5344CB8AC3E}">
        <p14:creationId xmlns:p14="http://schemas.microsoft.com/office/powerpoint/2010/main" val="354968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4000" b="1" dirty="0" smtClean="0">
                <a:latin typeface="Georgia" panose="02040502050405020303" pitchFamily="18" charset="0"/>
              </a:rPr>
              <a:t>Overview</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b="1" dirty="0">
                <a:latin typeface="Georgia" panose="02040502050405020303" pitchFamily="18" charset="0"/>
              </a:rPr>
              <a:t>Who needs to </a:t>
            </a:r>
            <a:r>
              <a:rPr lang="en-US" b="1" dirty="0" smtClean="0">
                <a:latin typeface="Georgia" panose="02040502050405020303" pitchFamily="18" charset="0"/>
              </a:rPr>
              <a:t>report water use?</a:t>
            </a:r>
            <a:endParaRPr lang="en-US" b="1" dirty="0">
              <a:latin typeface="Georgia" panose="02040502050405020303" pitchFamily="18" charset="0"/>
            </a:endParaRPr>
          </a:p>
          <a:p>
            <a:r>
              <a:rPr lang="en-US" dirty="0" smtClean="0">
                <a:latin typeface="Georgia" panose="02040502050405020303" pitchFamily="18" charset="0"/>
              </a:rPr>
              <a:t>Each </a:t>
            </a:r>
            <a:r>
              <a:rPr lang="en-US" dirty="0">
                <a:latin typeface="Georgia" panose="02040502050405020303" pitchFamily="18" charset="0"/>
              </a:rPr>
              <a:t>holder of a water right </a:t>
            </a:r>
            <a:r>
              <a:rPr lang="en-US" dirty="0" smtClean="0">
                <a:latin typeface="Georgia" panose="02040502050405020303" pitchFamily="18" charset="0"/>
              </a:rPr>
              <a:t>is </a:t>
            </a:r>
            <a:r>
              <a:rPr lang="en-US" dirty="0">
                <a:latin typeface="Georgia" panose="02040502050405020303" pitchFamily="18" charset="0"/>
              </a:rPr>
              <a:t>required to </a:t>
            </a:r>
            <a:r>
              <a:rPr lang="en-US" dirty="0" smtClean="0">
                <a:latin typeface="Georgia" panose="02040502050405020303" pitchFamily="18" charset="0"/>
              </a:rPr>
              <a:t>report their water use</a:t>
            </a:r>
          </a:p>
          <a:p>
            <a:r>
              <a:rPr lang="en-US" dirty="0" smtClean="0">
                <a:latin typeface="Georgia" panose="02040502050405020303" pitchFamily="18" charset="0"/>
              </a:rPr>
              <a:t>Water use reporting is handled differently in different river basins</a:t>
            </a:r>
          </a:p>
          <a:p>
            <a:pPr lvl="1"/>
            <a:r>
              <a:rPr lang="en-US" dirty="0" smtClean="0">
                <a:latin typeface="Georgia" panose="02040502050405020303" pitchFamily="18" charset="0"/>
              </a:rPr>
              <a:t>Non-</a:t>
            </a:r>
            <a:r>
              <a:rPr lang="en-US" dirty="0" err="1" smtClean="0">
                <a:latin typeface="Georgia" panose="02040502050405020303" pitchFamily="18" charset="0"/>
              </a:rPr>
              <a:t>Watermaster</a:t>
            </a:r>
            <a:r>
              <a:rPr lang="en-US" dirty="0" smtClean="0">
                <a:latin typeface="Georgia" panose="02040502050405020303" pitchFamily="18" charset="0"/>
              </a:rPr>
              <a:t> areas</a:t>
            </a:r>
          </a:p>
          <a:p>
            <a:pPr lvl="1"/>
            <a:r>
              <a:rPr lang="en-US" dirty="0" smtClean="0">
                <a:latin typeface="Georgia" panose="02040502050405020303" pitchFamily="18" charset="0"/>
              </a:rPr>
              <a:t>Watermaster areas</a:t>
            </a:r>
          </a:p>
          <a:p>
            <a:r>
              <a:rPr lang="en-US" dirty="0">
                <a:latin typeface="Georgia" panose="02040502050405020303" pitchFamily="18" charset="0"/>
              </a:rPr>
              <a:t>No report is required to be filed by persons who divert water solely for domestic and livestock purposes. </a:t>
            </a:r>
          </a:p>
        </p:txBody>
      </p:sp>
    </p:spTree>
    <p:extLst>
      <p:ext uri="{BB962C8B-B14F-4D97-AF65-F5344CB8AC3E}">
        <p14:creationId xmlns:p14="http://schemas.microsoft.com/office/powerpoint/2010/main" val="423714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Georgia" panose="02040502050405020303" pitchFamily="18" charset="0"/>
              </a:rPr>
              <a:t>Water Use Reporting – Outside a Watermaster Area</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lvl="0" indent="0">
              <a:buNone/>
            </a:pPr>
            <a:r>
              <a:rPr lang="en-US" dirty="0" smtClean="0">
                <a:latin typeface="Georgia" panose="02040502050405020303" pitchFamily="18" charset="0"/>
              </a:rPr>
              <a:t>TWC § </a:t>
            </a:r>
            <a:r>
              <a:rPr lang="en-US" dirty="0">
                <a:latin typeface="Georgia" panose="02040502050405020303" pitchFamily="18" charset="0"/>
              </a:rPr>
              <a:t>11.031. ANNUAL REPORT. (a) Not later than March 1 of each year, each person who has a water right issued by the commission or who impounded, diverted, or otherwise used state water during the preceding calendar year shall submit a written report to the commission on a form prescribed by the commission. The report shall contain all information required by the commission to aid in administering the water law and in making inventory of the state's water resources. </a:t>
            </a:r>
          </a:p>
        </p:txBody>
      </p:sp>
    </p:spTree>
    <p:extLst>
      <p:ext uri="{BB962C8B-B14F-4D97-AF65-F5344CB8AC3E}">
        <p14:creationId xmlns:p14="http://schemas.microsoft.com/office/powerpoint/2010/main" val="314471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Georgia" panose="02040502050405020303" pitchFamily="18" charset="0"/>
              </a:rPr>
              <a:t>Water Use Reporting - Other Requirements</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Georgia" panose="02040502050405020303" pitchFamily="18" charset="0"/>
              </a:rPr>
              <a:t>Temporary permit holders – Once the temporary permit expires, the </a:t>
            </a:r>
            <a:r>
              <a:rPr lang="en-US" dirty="0" err="1" smtClean="0">
                <a:latin typeface="Georgia" panose="02040502050405020303" pitchFamily="18" charset="0"/>
              </a:rPr>
              <a:t>permittee</a:t>
            </a:r>
            <a:r>
              <a:rPr lang="en-US" dirty="0" smtClean="0">
                <a:latin typeface="Georgia" panose="02040502050405020303" pitchFamily="18" charset="0"/>
              </a:rPr>
              <a:t> must cease diversions and file </a:t>
            </a:r>
            <a:r>
              <a:rPr lang="en-US" dirty="0">
                <a:latin typeface="Georgia" panose="02040502050405020303" pitchFamily="18" charset="0"/>
              </a:rPr>
              <a:t>a written report </a:t>
            </a:r>
            <a:r>
              <a:rPr lang="en-US" dirty="0" smtClean="0">
                <a:latin typeface="Georgia" panose="02040502050405020303" pitchFamily="18" charset="0"/>
              </a:rPr>
              <a:t>stating </a:t>
            </a:r>
            <a:r>
              <a:rPr lang="en-US" dirty="0">
                <a:latin typeface="Georgia" panose="02040502050405020303" pitchFamily="18" charset="0"/>
              </a:rPr>
              <a:t>the amount of water and the date of cessation of use. </a:t>
            </a:r>
          </a:p>
          <a:p>
            <a:r>
              <a:rPr lang="en-US" dirty="0" smtClean="0">
                <a:latin typeface="Georgia" panose="02040502050405020303" pitchFamily="18" charset="0"/>
              </a:rPr>
              <a:t>Within </a:t>
            </a:r>
            <a:r>
              <a:rPr lang="en-US" dirty="0">
                <a:latin typeface="Georgia" panose="02040502050405020303" pitchFamily="18" charset="0"/>
              </a:rPr>
              <a:t>10 days after beginning construction or installation of diversion and distribution facilities, a </a:t>
            </a:r>
            <a:r>
              <a:rPr lang="en-US" dirty="0" err="1">
                <a:latin typeface="Georgia" panose="02040502050405020303" pitchFamily="18" charset="0"/>
              </a:rPr>
              <a:t>permittee</a:t>
            </a:r>
            <a:r>
              <a:rPr lang="en-US" dirty="0">
                <a:latin typeface="Georgia" panose="02040502050405020303" pitchFamily="18" charset="0"/>
              </a:rPr>
              <a:t> shall file a statement </a:t>
            </a:r>
            <a:r>
              <a:rPr lang="en-US" dirty="0" smtClean="0">
                <a:latin typeface="Georgia" panose="02040502050405020303" pitchFamily="18" charset="0"/>
              </a:rPr>
              <a:t>showing </a:t>
            </a:r>
            <a:r>
              <a:rPr lang="en-US" dirty="0">
                <a:latin typeface="Georgia" panose="02040502050405020303" pitchFamily="18" charset="0"/>
              </a:rPr>
              <a:t>that work was begun within the time limit allowed. Immediately upon completion of the project, a similar statement must be filed with the executive director showing that the work was completed within the specified time limitations. </a:t>
            </a:r>
          </a:p>
          <a:p>
            <a:endParaRPr lang="en-US" dirty="0"/>
          </a:p>
        </p:txBody>
      </p:sp>
    </p:spTree>
    <p:extLst>
      <p:ext uri="{BB962C8B-B14F-4D97-AF65-F5344CB8AC3E}">
        <p14:creationId xmlns:p14="http://schemas.microsoft.com/office/powerpoint/2010/main" val="238101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Georgia" panose="02040502050405020303" pitchFamily="18" charset="0"/>
              </a:rPr>
              <a:t>Water Use Reporting- Penalties</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lvl="0"/>
            <a:r>
              <a:rPr lang="en-US" dirty="0" smtClean="0">
                <a:latin typeface="Georgia" panose="02040502050405020303" pitchFamily="18" charset="0"/>
              </a:rPr>
              <a:t>A </a:t>
            </a:r>
            <a:r>
              <a:rPr lang="en-US" dirty="0">
                <a:latin typeface="Georgia" panose="02040502050405020303" pitchFamily="18" charset="0"/>
              </a:rPr>
              <a:t>person who fails to file an annual report with the commission </a:t>
            </a:r>
            <a:r>
              <a:rPr lang="en-US" dirty="0" smtClean="0">
                <a:latin typeface="Georgia" panose="02040502050405020303" pitchFamily="18" charset="0"/>
              </a:rPr>
              <a:t>is </a:t>
            </a:r>
            <a:r>
              <a:rPr lang="en-US" dirty="0">
                <a:latin typeface="Georgia" panose="02040502050405020303" pitchFamily="18" charset="0"/>
              </a:rPr>
              <a:t>liable for a penalty for each day the person fails to file the statement or comply with the request after the applicable deadline in an amount not to exceed:</a:t>
            </a:r>
          </a:p>
          <a:p>
            <a:pPr lvl="0"/>
            <a:r>
              <a:rPr lang="en-US" dirty="0" smtClean="0">
                <a:latin typeface="Georgia" panose="02040502050405020303" pitchFamily="18" charset="0"/>
              </a:rPr>
              <a:t>$</a:t>
            </a:r>
            <a:r>
              <a:rPr lang="en-US" dirty="0">
                <a:latin typeface="Georgia" panose="02040502050405020303" pitchFamily="18" charset="0"/>
              </a:rPr>
              <a:t>100 per day if the person is the holder of a water right authorizing </a:t>
            </a:r>
            <a:r>
              <a:rPr lang="en-US" dirty="0" smtClean="0">
                <a:latin typeface="Georgia" panose="02040502050405020303" pitchFamily="18" charset="0"/>
              </a:rPr>
              <a:t>5,000 </a:t>
            </a:r>
            <a:r>
              <a:rPr lang="en-US" dirty="0">
                <a:latin typeface="Georgia" panose="02040502050405020303" pitchFamily="18" charset="0"/>
              </a:rPr>
              <a:t>acre-feet or less per </a:t>
            </a:r>
            <a:r>
              <a:rPr lang="en-US" dirty="0" smtClean="0">
                <a:latin typeface="Georgia" panose="02040502050405020303" pitchFamily="18" charset="0"/>
              </a:rPr>
              <a:t>year</a:t>
            </a:r>
          </a:p>
          <a:p>
            <a:pPr lvl="0"/>
            <a:r>
              <a:rPr lang="en-US" dirty="0" smtClean="0">
                <a:latin typeface="Georgia" panose="02040502050405020303" pitchFamily="18" charset="0"/>
              </a:rPr>
              <a:t>$500 </a:t>
            </a:r>
            <a:r>
              <a:rPr lang="en-US" dirty="0">
                <a:latin typeface="Georgia" panose="02040502050405020303" pitchFamily="18" charset="0"/>
              </a:rPr>
              <a:t>per day if the person is the holder of a water right authorizing </a:t>
            </a:r>
            <a:r>
              <a:rPr lang="en-US" dirty="0" smtClean="0">
                <a:latin typeface="Georgia" panose="02040502050405020303" pitchFamily="18" charset="0"/>
              </a:rPr>
              <a:t>more </a:t>
            </a:r>
            <a:r>
              <a:rPr lang="en-US" dirty="0">
                <a:latin typeface="Georgia" panose="02040502050405020303" pitchFamily="18" charset="0"/>
              </a:rPr>
              <a:t>than 5,000 acre-feet per year.</a:t>
            </a:r>
          </a:p>
          <a:p>
            <a:endParaRPr lang="en-US" dirty="0"/>
          </a:p>
        </p:txBody>
      </p:sp>
    </p:spTree>
    <p:extLst>
      <p:ext uri="{BB962C8B-B14F-4D97-AF65-F5344CB8AC3E}">
        <p14:creationId xmlns:p14="http://schemas.microsoft.com/office/powerpoint/2010/main" val="3439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Georgia" panose="02040502050405020303" pitchFamily="18" charset="0"/>
              </a:rPr>
              <a:t>Water Use Reporting - Drought</a:t>
            </a:r>
            <a:endParaRPr lang="en-US" sz="40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lvl="0"/>
            <a:r>
              <a:rPr lang="en-US" dirty="0" smtClean="0">
                <a:latin typeface="Georgia" panose="02040502050405020303" pitchFamily="18" charset="0"/>
              </a:rPr>
              <a:t>Water right </a:t>
            </a:r>
            <a:r>
              <a:rPr lang="en-US" dirty="0" smtClean="0">
                <a:latin typeface="Georgia" panose="02040502050405020303" pitchFamily="18" charset="0"/>
              </a:rPr>
              <a:t>holders </a:t>
            </a:r>
            <a:r>
              <a:rPr lang="en-US" dirty="0">
                <a:latin typeface="Georgia" panose="02040502050405020303" pitchFamily="18" charset="0"/>
              </a:rPr>
              <a:t>shall maintain water use information </a:t>
            </a:r>
            <a:r>
              <a:rPr lang="en-US" dirty="0" smtClean="0">
                <a:latin typeface="Georgia" panose="02040502050405020303" pitchFamily="18" charset="0"/>
              </a:rPr>
              <a:t>on </a:t>
            </a:r>
            <a:r>
              <a:rPr lang="en-US" dirty="0">
                <a:latin typeface="Georgia" panose="02040502050405020303" pitchFamily="18" charset="0"/>
              </a:rPr>
              <a:t>a monthly basis during the </a:t>
            </a:r>
            <a:r>
              <a:rPr lang="en-US" dirty="0" smtClean="0">
                <a:latin typeface="Georgia" panose="02040502050405020303" pitchFamily="18" charset="0"/>
              </a:rPr>
              <a:t>months that </a:t>
            </a:r>
            <a:r>
              <a:rPr lang="en-US" dirty="0">
                <a:latin typeface="Georgia" panose="02040502050405020303" pitchFamily="18" charset="0"/>
              </a:rPr>
              <a:t>a water rights holder uses permitted water. </a:t>
            </a:r>
            <a:endParaRPr lang="en-US" dirty="0" smtClean="0">
              <a:latin typeface="Georgia" panose="02040502050405020303" pitchFamily="18" charset="0"/>
            </a:endParaRPr>
          </a:p>
          <a:p>
            <a:pPr lvl="0"/>
            <a:r>
              <a:rPr lang="en-US" dirty="0" smtClean="0">
                <a:latin typeface="Georgia" panose="02040502050405020303" pitchFamily="18" charset="0"/>
              </a:rPr>
              <a:t>During a drought or emergency shortage of water, or, in response to a complaint, the water right holder shall </a:t>
            </a:r>
            <a:r>
              <a:rPr lang="en-US" dirty="0">
                <a:latin typeface="Georgia" panose="02040502050405020303" pitchFamily="18" charset="0"/>
              </a:rPr>
              <a:t>make the </a:t>
            </a:r>
            <a:r>
              <a:rPr lang="en-US" dirty="0" smtClean="0">
                <a:latin typeface="Georgia" panose="02040502050405020303" pitchFamily="18" charset="0"/>
              </a:rPr>
              <a:t>monthly information </a:t>
            </a:r>
            <a:r>
              <a:rPr lang="en-US" dirty="0">
                <a:latin typeface="Georgia" panose="02040502050405020303" pitchFamily="18" charset="0"/>
              </a:rPr>
              <a:t>available </a:t>
            </a:r>
            <a:r>
              <a:rPr lang="en-US" dirty="0" smtClean="0">
                <a:latin typeface="Georgia" panose="02040502050405020303" pitchFamily="18" charset="0"/>
              </a:rPr>
              <a:t>upon request within a reasonable time frame.</a:t>
            </a:r>
            <a:endParaRPr lang="en-US" dirty="0">
              <a:latin typeface="Georgia" panose="02040502050405020303" pitchFamily="18" charset="0"/>
            </a:endParaRPr>
          </a:p>
          <a:p>
            <a:pPr lvl="0"/>
            <a:r>
              <a:rPr lang="en-US" dirty="0" smtClean="0">
                <a:latin typeface="Georgia" panose="02040502050405020303" pitchFamily="18" charset="0"/>
              </a:rPr>
              <a:t>Failure to provide the monthly information is also subject to penalties.</a:t>
            </a: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360554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b="1" dirty="0" smtClean="0">
                <a:latin typeface="Georgia" panose="02040502050405020303" pitchFamily="18" charset="0"/>
              </a:rPr>
              <a:t>Water Use Reporting - Contracts</a:t>
            </a:r>
            <a:endParaRPr lang="en-US" sz="4000" b="1" dirty="0">
              <a:latin typeface="Georgia" panose="02040502050405020303" pitchFamily="18" charset="0"/>
            </a:endParaRPr>
          </a:p>
        </p:txBody>
      </p:sp>
      <p:sp>
        <p:nvSpPr>
          <p:cNvPr id="3" name="Content Placeholder 2"/>
          <p:cNvSpPr>
            <a:spLocks noGrp="1"/>
          </p:cNvSpPr>
          <p:nvPr>
            <p:ph idx="1"/>
          </p:nvPr>
        </p:nvSpPr>
        <p:spPr>
          <a:xfrm>
            <a:off x="457200" y="1524000"/>
            <a:ext cx="8229600" cy="4800600"/>
          </a:xfrm>
        </p:spPr>
        <p:txBody>
          <a:bodyPr>
            <a:normAutofit fontScale="92500"/>
          </a:bodyPr>
          <a:lstStyle/>
          <a:p>
            <a:pPr lvl="0"/>
            <a:r>
              <a:rPr lang="en-US" dirty="0" smtClean="0">
                <a:latin typeface="Georgia" panose="02040502050405020303" pitchFamily="18" charset="0"/>
              </a:rPr>
              <a:t>The </a:t>
            </a:r>
            <a:r>
              <a:rPr lang="en-US" dirty="0">
                <a:latin typeface="Georgia" panose="02040502050405020303" pitchFamily="18" charset="0"/>
              </a:rPr>
              <a:t>purchaser </a:t>
            </a:r>
            <a:r>
              <a:rPr lang="en-US" dirty="0" smtClean="0">
                <a:latin typeface="Georgia" panose="02040502050405020303" pitchFamily="18" charset="0"/>
              </a:rPr>
              <a:t>shall </a:t>
            </a:r>
            <a:r>
              <a:rPr lang="en-US" dirty="0">
                <a:latin typeface="Georgia" panose="02040502050405020303" pitchFamily="18" charset="0"/>
              </a:rPr>
              <a:t>submit annual written reports </a:t>
            </a:r>
            <a:r>
              <a:rPr lang="en-US" dirty="0" smtClean="0">
                <a:latin typeface="Georgia" panose="02040502050405020303" pitchFamily="18" charset="0"/>
              </a:rPr>
              <a:t>indicating </a:t>
            </a:r>
            <a:r>
              <a:rPr lang="en-US" dirty="0">
                <a:latin typeface="Georgia" panose="02040502050405020303" pitchFamily="18" charset="0"/>
              </a:rPr>
              <a:t>the total amount of water diverted each month and the total amount diverted each week. </a:t>
            </a:r>
            <a:endParaRPr lang="en-US" dirty="0" smtClean="0">
              <a:latin typeface="Georgia" panose="02040502050405020303" pitchFamily="18" charset="0"/>
            </a:endParaRPr>
          </a:p>
          <a:p>
            <a:pPr lvl="0"/>
            <a:r>
              <a:rPr lang="en-US" dirty="0" smtClean="0">
                <a:latin typeface="Georgia" panose="02040502050405020303" pitchFamily="18" charset="0"/>
              </a:rPr>
              <a:t>Purchasers </a:t>
            </a:r>
            <a:r>
              <a:rPr lang="en-US" dirty="0">
                <a:latin typeface="Georgia" panose="02040502050405020303" pitchFamily="18" charset="0"/>
              </a:rPr>
              <a:t>diverting from the perimeter of a reservoir need to report only monthly diversions. </a:t>
            </a:r>
          </a:p>
          <a:p>
            <a:pPr lvl="0"/>
            <a:r>
              <a:rPr lang="en-US" dirty="0" smtClean="0">
                <a:latin typeface="Georgia" panose="02040502050405020303" pitchFamily="18" charset="0"/>
              </a:rPr>
              <a:t>The </a:t>
            </a:r>
            <a:r>
              <a:rPr lang="en-US" dirty="0">
                <a:latin typeface="Georgia" panose="02040502050405020303" pitchFamily="18" charset="0"/>
              </a:rPr>
              <a:t>supplier shall submit annual written reports </a:t>
            </a:r>
            <a:r>
              <a:rPr lang="en-US" dirty="0" smtClean="0">
                <a:latin typeface="Georgia" panose="02040502050405020303" pitchFamily="18" charset="0"/>
              </a:rPr>
              <a:t>indicating </a:t>
            </a:r>
            <a:r>
              <a:rPr lang="en-US" dirty="0">
                <a:latin typeface="Georgia" panose="02040502050405020303" pitchFamily="18" charset="0"/>
              </a:rPr>
              <a:t>the total amount of water diverted and used each month for each purpose and the total amount released downstream each week to each purchaser under the storage water right specified in the contract. </a:t>
            </a:r>
            <a:endParaRPr lang="en-US" dirty="0" smtClean="0">
              <a:latin typeface="Georgia" panose="02040502050405020303" pitchFamily="18" charset="0"/>
            </a:endParaRPr>
          </a:p>
          <a:p>
            <a:pPr lvl="0"/>
            <a:r>
              <a:rPr lang="en-US" dirty="0" smtClean="0">
                <a:latin typeface="Georgia" panose="02040502050405020303" pitchFamily="18" charset="0"/>
              </a:rPr>
              <a:t>A </a:t>
            </a:r>
            <a:r>
              <a:rPr lang="en-US" dirty="0">
                <a:latin typeface="Georgia" panose="02040502050405020303" pitchFamily="18" charset="0"/>
              </a:rPr>
              <a:t>separate reporting of the amount of water estimated for transmission losses shall be made. </a:t>
            </a:r>
          </a:p>
          <a:p>
            <a:endParaRPr lang="en-US" dirty="0"/>
          </a:p>
        </p:txBody>
      </p:sp>
    </p:spTree>
    <p:extLst>
      <p:ext uri="{BB962C8B-B14F-4D97-AF65-F5344CB8AC3E}">
        <p14:creationId xmlns:p14="http://schemas.microsoft.com/office/powerpoint/2010/main" val="326695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Georgia" panose="02040502050405020303" pitchFamily="18" charset="0"/>
              </a:rPr>
              <a:t>Water Use Reporting – Trends</a:t>
            </a:r>
            <a:endParaRPr lang="en-US" sz="4000" b="1" dirty="0">
              <a:latin typeface="Georgia" panose="02040502050405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56595362"/>
              </p:ext>
            </p:extLst>
          </p:nvPr>
        </p:nvGraphicFramePr>
        <p:xfrm>
          <a:off x="1066800" y="2667000"/>
          <a:ext cx="7162800" cy="2590640"/>
        </p:xfrm>
        <a:graphic>
          <a:graphicData uri="http://schemas.openxmlformats.org/drawingml/2006/table">
            <a:tbl>
              <a:tblPr firstRow="1" firstCol="1" bandRow="1">
                <a:tableStyleId>{5C22544A-7EE6-4342-B048-85BDC9FD1C3A}</a:tableStyleId>
              </a:tblPr>
              <a:tblGrid>
                <a:gridCol w="2387600"/>
                <a:gridCol w="2387600"/>
                <a:gridCol w="2387600"/>
              </a:tblGrid>
              <a:tr h="647660">
                <a:tc>
                  <a:txBody>
                    <a:bodyPr/>
                    <a:lstStyle/>
                    <a:p>
                      <a:pPr marL="0" marR="0">
                        <a:spcBef>
                          <a:spcPts val="0"/>
                        </a:spcBef>
                        <a:spcAft>
                          <a:spcPts val="600"/>
                        </a:spcAft>
                      </a:pPr>
                      <a:r>
                        <a:rPr lang="en-US" sz="1800" dirty="0">
                          <a:effectLst/>
                          <a:latin typeface="Georgia" panose="02040502050405020303" pitchFamily="18" charset="0"/>
                        </a:rPr>
                        <a:t>Year</a:t>
                      </a:r>
                      <a:endParaRPr lang="en-US" sz="1800" dirty="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a:effectLst/>
                          <a:latin typeface="Georgia" panose="02040502050405020303" pitchFamily="18" charset="0"/>
                        </a:rPr>
                        <a:t>WUR Received </a:t>
                      </a:r>
                      <a:endParaRPr lang="en-US" sz="180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a:effectLst/>
                          <a:latin typeface="Georgia" panose="02040502050405020303" pitchFamily="18" charset="0"/>
                        </a:rPr>
                        <a:t>WUR Not Received</a:t>
                      </a:r>
                      <a:endParaRPr lang="en-US" sz="1800">
                        <a:effectLst/>
                        <a:latin typeface="Georgia" panose="02040502050405020303" pitchFamily="18" charset="0"/>
                        <a:ea typeface="Calibri"/>
                        <a:cs typeface="Times New Roman"/>
                      </a:endParaRPr>
                    </a:p>
                  </a:txBody>
                  <a:tcPr marL="97790" marR="97790" marT="9525" marB="0" anchor="ctr"/>
                </a:tc>
              </a:tr>
              <a:tr h="647660">
                <a:tc>
                  <a:txBody>
                    <a:bodyPr/>
                    <a:lstStyle/>
                    <a:p>
                      <a:pPr marL="0" marR="0">
                        <a:spcBef>
                          <a:spcPts val="0"/>
                        </a:spcBef>
                        <a:spcAft>
                          <a:spcPts val="600"/>
                        </a:spcAft>
                      </a:pPr>
                      <a:r>
                        <a:rPr lang="en-US" sz="1800" dirty="0">
                          <a:effectLst/>
                          <a:latin typeface="Georgia" panose="02040502050405020303" pitchFamily="18" charset="0"/>
                        </a:rPr>
                        <a:t>2011</a:t>
                      </a:r>
                      <a:endParaRPr lang="en-US" sz="1800" dirty="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dirty="0">
                          <a:effectLst/>
                          <a:latin typeface="Georgia" panose="02040502050405020303" pitchFamily="18" charset="0"/>
                        </a:rPr>
                        <a:t>3,231 or 74%</a:t>
                      </a:r>
                      <a:endParaRPr lang="en-US" sz="1800" dirty="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a:effectLst/>
                          <a:latin typeface="Georgia" panose="02040502050405020303" pitchFamily="18" charset="0"/>
                        </a:rPr>
                        <a:t>1,112 or 26%</a:t>
                      </a:r>
                      <a:endParaRPr lang="en-US" sz="1800">
                        <a:effectLst/>
                        <a:latin typeface="Georgia" panose="02040502050405020303" pitchFamily="18" charset="0"/>
                        <a:ea typeface="Calibri"/>
                        <a:cs typeface="Times New Roman"/>
                      </a:endParaRPr>
                    </a:p>
                  </a:txBody>
                  <a:tcPr marL="97790" marR="97790" marT="9525" marB="0" anchor="ctr"/>
                </a:tc>
              </a:tr>
              <a:tr h="647660">
                <a:tc>
                  <a:txBody>
                    <a:bodyPr/>
                    <a:lstStyle/>
                    <a:p>
                      <a:pPr marL="0" marR="0">
                        <a:spcBef>
                          <a:spcPts val="0"/>
                        </a:spcBef>
                        <a:spcAft>
                          <a:spcPts val="600"/>
                        </a:spcAft>
                      </a:pPr>
                      <a:r>
                        <a:rPr lang="en-US" sz="1800">
                          <a:effectLst/>
                          <a:latin typeface="Georgia" panose="02040502050405020303" pitchFamily="18" charset="0"/>
                        </a:rPr>
                        <a:t>2012</a:t>
                      </a:r>
                      <a:endParaRPr lang="en-US" sz="180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dirty="0">
                          <a:effectLst/>
                          <a:latin typeface="Georgia" panose="02040502050405020303" pitchFamily="18" charset="0"/>
                        </a:rPr>
                        <a:t>3,073 or 71%</a:t>
                      </a:r>
                      <a:endParaRPr lang="en-US" sz="1800" dirty="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dirty="0">
                          <a:effectLst/>
                          <a:latin typeface="Georgia" panose="02040502050405020303" pitchFamily="18" charset="0"/>
                        </a:rPr>
                        <a:t>1,271 or 29%</a:t>
                      </a:r>
                      <a:endParaRPr lang="en-US" sz="1800" dirty="0">
                        <a:effectLst/>
                        <a:latin typeface="Georgia" panose="02040502050405020303" pitchFamily="18" charset="0"/>
                        <a:ea typeface="Calibri"/>
                        <a:cs typeface="Times New Roman"/>
                      </a:endParaRPr>
                    </a:p>
                  </a:txBody>
                  <a:tcPr marL="97790" marR="97790" marT="9525" marB="0" anchor="ctr"/>
                </a:tc>
              </a:tr>
              <a:tr h="647660">
                <a:tc>
                  <a:txBody>
                    <a:bodyPr/>
                    <a:lstStyle/>
                    <a:p>
                      <a:pPr marL="0" marR="0">
                        <a:spcBef>
                          <a:spcPts val="0"/>
                        </a:spcBef>
                        <a:spcAft>
                          <a:spcPts val="600"/>
                        </a:spcAft>
                      </a:pPr>
                      <a:r>
                        <a:rPr lang="en-US" sz="1800">
                          <a:effectLst/>
                          <a:latin typeface="Georgia" panose="02040502050405020303" pitchFamily="18" charset="0"/>
                        </a:rPr>
                        <a:t>2013</a:t>
                      </a:r>
                      <a:endParaRPr lang="en-US" sz="180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dirty="0">
                          <a:effectLst/>
                          <a:latin typeface="Georgia" panose="02040502050405020303" pitchFamily="18" charset="0"/>
                        </a:rPr>
                        <a:t>4,262 or 81%</a:t>
                      </a:r>
                      <a:endParaRPr lang="en-US" sz="1800" dirty="0">
                        <a:effectLst/>
                        <a:latin typeface="Georgia" panose="02040502050405020303" pitchFamily="18" charset="0"/>
                        <a:ea typeface="Calibri"/>
                        <a:cs typeface="Times New Roman"/>
                      </a:endParaRPr>
                    </a:p>
                  </a:txBody>
                  <a:tcPr marL="97790" marR="97790" marT="9525" marB="0" anchor="ctr"/>
                </a:tc>
                <a:tc>
                  <a:txBody>
                    <a:bodyPr/>
                    <a:lstStyle/>
                    <a:p>
                      <a:pPr marL="0" marR="0">
                        <a:spcBef>
                          <a:spcPts val="0"/>
                        </a:spcBef>
                        <a:spcAft>
                          <a:spcPts val="600"/>
                        </a:spcAft>
                      </a:pPr>
                      <a:r>
                        <a:rPr lang="en-US" sz="1800" dirty="0">
                          <a:effectLst/>
                          <a:latin typeface="Georgia" panose="02040502050405020303" pitchFamily="18" charset="0"/>
                        </a:rPr>
                        <a:t>988 or 19%</a:t>
                      </a:r>
                      <a:endParaRPr lang="en-US" sz="1800" dirty="0">
                        <a:effectLst/>
                        <a:latin typeface="Georgia" panose="02040502050405020303" pitchFamily="18" charset="0"/>
                        <a:ea typeface="Calibri"/>
                        <a:cs typeface="Times New Roman"/>
                      </a:endParaRPr>
                    </a:p>
                  </a:txBody>
                  <a:tcPr marL="97790" marR="97790" marT="9525" marB="0" anchor="ctr"/>
                </a:tc>
              </a:tr>
            </a:tbl>
          </a:graphicData>
        </a:graphic>
      </p:graphicFrame>
    </p:spTree>
    <p:extLst>
      <p:ext uri="{BB962C8B-B14F-4D97-AF65-F5344CB8AC3E}">
        <p14:creationId xmlns:p14="http://schemas.microsoft.com/office/powerpoint/2010/main" val="424231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1143000"/>
          </a:xfrm>
        </p:spPr>
        <p:txBody>
          <a:bodyPr>
            <a:noAutofit/>
          </a:bodyPr>
          <a:lstStyle/>
          <a:p>
            <a:r>
              <a:rPr lang="en-US" sz="4000" b="1" dirty="0" smtClean="0">
                <a:latin typeface="Georgia" panose="02040502050405020303" pitchFamily="18" charset="0"/>
              </a:rPr>
              <a:t>Water Use Reporting - Administration</a:t>
            </a:r>
            <a:endParaRPr lang="en-US" sz="4000" b="1" dirty="0">
              <a:latin typeface="Georgia" panose="02040502050405020303" pitchFamily="18" charset="0"/>
            </a:endParaRPr>
          </a:p>
        </p:txBody>
      </p:sp>
      <p:sp>
        <p:nvSpPr>
          <p:cNvPr id="3" name="Content Placeholder 2"/>
          <p:cNvSpPr>
            <a:spLocks noGrp="1"/>
          </p:cNvSpPr>
          <p:nvPr>
            <p:ph idx="1"/>
          </p:nvPr>
        </p:nvSpPr>
        <p:spPr/>
        <p:txBody>
          <a:bodyPr/>
          <a:lstStyle/>
          <a:p>
            <a:r>
              <a:rPr lang="en-US" dirty="0">
                <a:latin typeface="Georgia" panose="02040502050405020303" pitchFamily="18" charset="0"/>
              </a:rPr>
              <a:t>On October 1, 2014, </a:t>
            </a:r>
            <a:r>
              <a:rPr lang="en-US" dirty="0" smtClean="0">
                <a:latin typeface="Georgia" panose="02040502050405020303" pitchFamily="18" charset="0"/>
              </a:rPr>
              <a:t>TCEQ’s Office of Water </a:t>
            </a:r>
            <a:r>
              <a:rPr lang="en-US" dirty="0">
                <a:latin typeface="Georgia" panose="02040502050405020303" pitchFamily="18" charset="0"/>
              </a:rPr>
              <a:t>created the new Water Rights Compliance Assurance Team (WRCAT). </a:t>
            </a:r>
            <a:endParaRPr lang="en-US" dirty="0" smtClean="0">
              <a:latin typeface="Georgia" panose="02040502050405020303" pitchFamily="18" charset="0"/>
            </a:endParaRPr>
          </a:p>
          <a:p>
            <a:r>
              <a:rPr lang="en-US" dirty="0" smtClean="0">
                <a:latin typeface="Georgia" panose="02040502050405020303" pitchFamily="18" charset="0"/>
              </a:rPr>
              <a:t>The WRCAT is part of the Water Rights Permitting and Availability Section.</a:t>
            </a:r>
          </a:p>
          <a:p>
            <a:r>
              <a:rPr lang="en-US" dirty="0" smtClean="0">
                <a:latin typeface="Georgia" panose="02040502050405020303" pitchFamily="18" charset="0"/>
              </a:rPr>
              <a:t>The </a:t>
            </a:r>
            <a:r>
              <a:rPr lang="en-US" dirty="0">
                <a:latin typeface="Georgia" panose="02040502050405020303" pitchFamily="18" charset="0"/>
              </a:rPr>
              <a:t>WRCAT is focusing on water use reporting, enforcement, changes of ownership, and the new surface water rights database.</a:t>
            </a:r>
          </a:p>
          <a:p>
            <a:endParaRPr lang="en-US" dirty="0"/>
          </a:p>
        </p:txBody>
      </p:sp>
    </p:spTree>
    <p:extLst>
      <p:ext uri="{BB962C8B-B14F-4D97-AF65-F5344CB8AC3E}">
        <p14:creationId xmlns:p14="http://schemas.microsoft.com/office/powerpoint/2010/main" val="4025828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1445</TotalTime>
  <Words>1167</Words>
  <Application>Microsoft Office PowerPoint</Application>
  <PresentationFormat>On-screen Show (4:3)</PresentationFormat>
  <Paragraphs>142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Water Use Reporting in Texas</vt:lpstr>
      <vt:lpstr>Overview</vt:lpstr>
      <vt:lpstr>Water Use Reporting – Outside a Watermaster Area</vt:lpstr>
      <vt:lpstr>Water Use Reporting - Other Requirements</vt:lpstr>
      <vt:lpstr>Water Use Reporting- Penalties</vt:lpstr>
      <vt:lpstr>Water Use Reporting - Drought</vt:lpstr>
      <vt:lpstr>Water Use Reporting - Contracts</vt:lpstr>
      <vt:lpstr>Water Use Reporting – Trends</vt:lpstr>
      <vt:lpstr>Water Use Reporting - Administration</vt:lpstr>
      <vt:lpstr>Water Use Reporting - Process</vt:lpstr>
      <vt:lpstr>Water Use Reporting - Actions</vt:lpstr>
      <vt:lpstr>Watermaster Programs</vt:lpstr>
      <vt:lpstr>Watermaster Areas</vt:lpstr>
      <vt:lpstr>Watermaster - Reporting Requirements</vt:lpstr>
      <vt:lpstr>Notification – Declaration of Intent (DOI)</vt:lpstr>
      <vt:lpstr>Watermaster - Pump Operation Reports</vt:lpstr>
      <vt:lpstr>Watermaster - Annual Report</vt:lpstr>
      <vt:lpstr>Questions?</vt:lpstr>
    </vt:vector>
  </TitlesOfParts>
  <Company>TCEQ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Brazos Watermaster</dc:title>
  <dc:creator>mredda</dc:creator>
  <cp:lastModifiedBy>Caroline Hackett</cp:lastModifiedBy>
  <cp:revision>135</cp:revision>
  <cp:lastPrinted>2015-06-05T13:44:25Z</cp:lastPrinted>
  <dcterms:created xsi:type="dcterms:W3CDTF">2014-07-14T14:24:53Z</dcterms:created>
  <dcterms:modified xsi:type="dcterms:W3CDTF">2015-06-05T22:07:09Z</dcterms:modified>
</cp:coreProperties>
</file>